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3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D2427"/>
    <a:srgbClr val="000000"/>
    <a:srgbClr val="354C58"/>
    <a:srgbClr val="FCC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63305" autoAdjust="0"/>
  </p:normalViewPr>
  <p:slideViewPr>
    <p:cSldViewPr>
      <p:cViewPr>
        <p:scale>
          <a:sx n="56" d="100"/>
          <a:sy n="56" d="100"/>
        </p:scale>
        <p:origin x="-18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5F41FA-0B49-4463-8254-DE49B8658FCA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60A49B-DB0A-4A5C-83AB-7C8B54ACD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407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F1EAE6-2DA3-7A45-B556-68963EDF6CF7}" type="slidenum">
              <a:rPr lang="en-CA" sz="1200"/>
              <a:pPr eaLnBrk="1" hangingPunct="1"/>
              <a:t>1</a:t>
            </a:fld>
            <a:endParaRPr lang="en-CA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9327CA-319A-1E40-B897-5AB6A3094959}" type="slidenum">
              <a:rPr lang="en-CA" sz="1200"/>
              <a:pPr eaLnBrk="1" hangingPunct="1"/>
              <a:t>13</a:t>
            </a:fld>
            <a:endParaRPr lang="en-CA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9327CA-319A-1E40-B897-5AB6A3094959}" type="slidenum">
              <a:rPr lang="en-CA" sz="1200"/>
              <a:pPr eaLnBrk="1" hangingPunct="1"/>
              <a:t>14</a:t>
            </a:fld>
            <a:endParaRPr lang="en-CA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9327CA-319A-1E40-B897-5AB6A3094959}" type="slidenum">
              <a:rPr lang="en-CA" sz="1200"/>
              <a:pPr eaLnBrk="1" hangingPunct="1"/>
              <a:t>15</a:t>
            </a:fld>
            <a:endParaRPr lang="en-CA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9327CA-319A-1E40-B897-5AB6A3094959}" type="slidenum">
              <a:rPr lang="en-CA" sz="1200"/>
              <a:pPr eaLnBrk="1" hangingPunct="1"/>
              <a:t>16</a:t>
            </a:fld>
            <a:endParaRPr lang="en-CA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F182F1-4AA6-8E41-B84D-CD9FC95F7B91}" type="slidenum">
              <a:rPr lang="en-CA" sz="1200"/>
              <a:pPr eaLnBrk="1" hangingPunct="1"/>
              <a:t>17</a:t>
            </a:fld>
            <a:endParaRPr lang="en-CA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F182F1-4AA6-8E41-B84D-CD9FC95F7B91}" type="slidenum">
              <a:rPr lang="en-CA" sz="1200"/>
              <a:pPr eaLnBrk="1" hangingPunct="1"/>
              <a:t>18</a:t>
            </a:fld>
            <a:endParaRPr lang="en-CA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65F612-5E9D-DC47-BA6D-2A99513C770C}" type="slidenum">
              <a:rPr lang="en-CA" sz="1200"/>
              <a:pPr eaLnBrk="1" hangingPunct="1"/>
              <a:t>19</a:t>
            </a:fld>
            <a:endParaRPr lang="en-CA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65F612-5E9D-DC47-BA6D-2A99513C770C}" type="slidenum">
              <a:rPr lang="en-CA" sz="1200"/>
              <a:pPr eaLnBrk="1" hangingPunct="1"/>
              <a:t>20</a:t>
            </a:fld>
            <a:endParaRPr lang="en-CA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65F612-5E9D-DC47-BA6D-2A99513C770C}" type="slidenum">
              <a:rPr lang="en-CA" sz="1200"/>
              <a:pPr eaLnBrk="1" hangingPunct="1"/>
              <a:t>21</a:t>
            </a:fld>
            <a:endParaRPr lang="en-CA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65F612-5E9D-DC47-BA6D-2A99513C770C}" type="slidenum">
              <a:rPr lang="en-CA" sz="1200"/>
              <a:pPr eaLnBrk="1" hangingPunct="1"/>
              <a:t>22</a:t>
            </a:fld>
            <a:endParaRPr lang="en-C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DC094C-C4EE-1C4A-B27B-41A614D46E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65F612-5E9D-DC47-BA6D-2A99513C770C}" type="slidenum">
              <a:rPr lang="en-CA" sz="1200"/>
              <a:pPr eaLnBrk="1" hangingPunct="1"/>
              <a:t>23</a:t>
            </a:fld>
            <a:endParaRPr lang="en-CA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65F612-5E9D-DC47-BA6D-2A99513C770C}" type="slidenum">
              <a:rPr lang="en-CA" sz="1200"/>
              <a:pPr eaLnBrk="1" hangingPunct="1"/>
              <a:t>24</a:t>
            </a:fld>
            <a:endParaRPr lang="en-CA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65F612-5E9D-DC47-BA6D-2A99513C770C}" type="slidenum">
              <a:rPr lang="en-CA" sz="1200"/>
              <a:pPr eaLnBrk="1" hangingPunct="1"/>
              <a:t>25</a:t>
            </a:fld>
            <a:endParaRPr lang="en-CA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B66CB4-0D01-D945-8432-0E6D75395BA1}" type="slidenum">
              <a:rPr lang="en-CA" sz="1200"/>
              <a:pPr eaLnBrk="1" hangingPunct="1"/>
              <a:t>26</a:t>
            </a:fld>
            <a:endParaRPr lang="en-CA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B66CB4-0D01-D945-8432-0E6D75395BA1}" type="slidenum">
              <a:rPr lang="en-CA" sz="1200"/>
              <a:pPr eaLnBrk="1" hangingPunct="1"/>
              <a:t>27</a:t>
            </a:fld>
            <a:endParaRPr lang="en-C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A1E88-9788-AC46-8EBC-EAE50EA060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2F1F5A-315B-3A4A-81FC-A0C3135E674F}" type="slidenum">
              <a:rPr lang="en-CA" sz="1200"/>
              <a:pPr eaLnBrk="1" hangingPunct="1"/>
              <a:t>7</a:t>
            </a:fld>
            <a:endParaRPr lang="en-CA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2F1F5A-315B-3A4A-81FC-A0C3135E674F}" type="slidenum">
              <a:rPr lang="en-CA" sz="1200"/>
              <a:pPr eaLnBrk="1" hangingPunct="1"/>
              <a:t>8</a:t>
            </a:fld>
            <a:endParaRPr lang="en-CA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2F1F5A-315B-3A4A-81FC-A0C3135E674F}" type="slidenum">
              <a:rPr lang="en-CA" sz="1200"/>
              <a:pPr eaLnBrk="1" hangingPunct="1"/>
              <a:t>9</a:t>
            </a:fld>
            <a:endParaRPr lang="en-CA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D0CE88-B01B-514B-9584-3934F4B306FD}" type="slidenum">
              <a:rPr lang="en-CA" sz="1200"/>
              <a:pPr eaLnBrk="1" hangingPunct="1"/>
              <a:t>10</a:t>
            </a:fld>
            <a:endParaRPr lang="en-CA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D0CE88-B01B-514B-9584-3934F4B306FD}" type="slidenum">
              <a:rPr lang="en-CA" sz="1200"/>
              <a:pPr eaLnBrk="1" hangingPunct="1"/>
              <a:t>11</a:t>
            </a:fld>
            <a:endParaRPr lang="en-CA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9327CA-319A-1E40-B897-5AB6A3094959}" type="slidenum">
              <a:rPr lang="en-CA" sz="1200"/>
              <a:pPr eaLnBrk="1" hangingPunct="1"/>
              <a:t>12</a:t>
            </a:fld>
            <a:endParaRPr lang="en-C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0B71-F90A-4223-BE1D-6E925E9413F4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B316F-F94B-43B7-98FF-9424893EE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0C49-8943-4CC5-ABEF-AFC666750670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15F9-3B27-4285-B96A-28ACE260F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FAA72-2399-4EDC-BD14-25DF18B82CA2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3F9C-268B-40A1-82F8-1EBB25E0F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6813-0992-4456-B833-EFB6B3724E47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991F-9BE5-479C-8969-C7173AEFC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61C4-7356-4739-9DFE-2B1A9E8811D6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B300-305B-4620-BDDD-A2B1AD734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BCAD-3EB0-461E-80AD-98E9483350B1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44D10-339C-44F9-B1DB-70BAAEE06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92A7-4069-4486-BA9A-3D8BA263A2A3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2AD6-9716-41CE-812D-873F96C26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04A4-7844-4867-862C-15E27E1946AE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DF14-D21F-45E3-A76A-4E952605F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5804-F48E-4946-AC39-11D692037C23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5BA0-8F67-4F90-A4AB-56CBEB1EB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7B7A-8901-4912-9BE6-DCFFC6EF9201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395A-4A62-4E9B-B29E-24B80E010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E07E1-3BE0-446F-8641-8C1BB7B9947C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976D-39ED-42EF-959C-1C1EE210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62000" r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17BDE8-5AFE-4AB1-A501-821A50BCFF3D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3AF35F-A59E-4E1C-92F7-B82533C4C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3"/>
          <p:cNvSpPr txBox="1">
            <a:spLocks noChangeArrowheads="1"/>
          </p:cNvSpPr>
          <p:nvPr/>
        </p:nvSpPr>
        <p:spPr bwMode="auto">
          <a:xfrm>
            <a:off x="896938" y="1066800"/>
            <a:ext cx="8696325" cy="125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CA" sz="4800" dirty="0" smtClean="0">
                <a:solidFill>
                  <a:srgbClr val="800000"/>
                </a:solidFill>
              </a:rPr>
              <a:t>Partnering with Publishers</a:t>
            </a:r>
          </a:p>
          <a:p>
            <a:pPr algn="ctr" eaLnBrk="1" hangingPunct="1">
              <a:lnSpc>
                <a:spcPct val="85000"/>
              </a:lnSpc>
            </a:pPr>
            <a:r>
              <a:rPr lang="en-CA" sz="4000" dirty="0" smtClean="0">
                <a:solidFill>
                  <a:srgbClr val="800000"/>
                </a:solidFill>
              </a:rPr>
              <a:t>Access to Special Collections</a:t>
            </a:r>
            <a:endParaRPr lang="en-US" sz="4000" dirty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15365" name="Text Box 24"/>
          <p:cNvSpPr txBox="1">
            <a:spLocks noChangeArrowheads="1"/>
          </p:cNvSpPr>
          <p:nvPr/>
        </p:nvSpPr>
        <p:spPr bwMode="auto">
          <a:xfrm>
            <a:off x="228600" y="5943600"/>
            <a:ext cx="693737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CA" sz="2000" dirty="0">
                <a:solidFill>
                  <a:schemeClr val="bg2"/>
                </a:solidFill>
              </a:rPr>
              <a:t>J. </a:t>
            </a:r>
            <a:r>
              <a:rPr lang="en-CA" sz="2000" dirty="0" smtClean="0">
                <a:solidFill>
                  <a:schemeClr val="bg2"/>
                </a:solidFill>
              </a:rPr>
              <a:t>Trzeciak</a:t>
            </a:r>
            <a:endParaRPr lang="en-CA" sz="2000" dirty="0">
              <a:solidFill>
                <a:schemeClr val="bg2"/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en-CA" sz="2000" dirty="0" smtClean="0">
                <a:solidFill>
                  <a:schemeClr val="bg2"/>
                </a:solidFill>
              </a:rPr>
              <a:t>November 2012</a:t>
            </a:r>
            <a:endParaRPr lang="en-CA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2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>
                <a:solidFill>
                  <a:srgbClr val="800000"/>
                </a:solidFill>
                <a:cs typeface="Arial" charset="0"/>
              </a:rPr>
              <a:t>The </a:t>
            </a:r>
            <a:r>
              <a:rPr lang="en-US" sz="5400" dirty="0" smtClean="0">
                <a:solidFill>
                  <a:srgbClr val="800000"/>
                </a:solidFill>
                <a:cs typeface="Arial" charset="0"/>
              </a:rPr>
              <a:t>Challenges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1048" y="1791366"/>
            <a:ext cx="4812632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Growing collections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Growing complexity of collections 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Pirate Group:  mostly digital media.  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Robert J Sawyer:  potential for e-files as well as print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0838" y="1668463"/>
            <a:ext cx="3000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77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>
                <a:solidFill>
                  <a:srgbClr val="800000"/>
                </a:solidFill>
                <a:cs typeface="Arial" charset="0"/>
              </a:rPr>
              <a:t>The </a:t>
            </a:r>
            <a:r>
              <a:rPr lang="en-US" sz="5400" dirty="0" smtClean="0">
                <a:solidFill>
                  <a:srgbClr val="800000"/>
                </a:solidFill>
                <a:cs typeface="Arial" charset="0"/>
              </a:rPr>
              <a:t>Challenges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1047" y="1403694"/>
            <a:ext cx="70718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Increased patron demands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Changing user behaviors – how do we reach them?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6421" y="2848122"/>
            <a:ext cx="6269789" cy="35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8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57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>
                <a:solidFill>
                  <a:srgbClr val="800000"/>
                </a:solidFill>
                <a:cs typeface="Arial" charset="0"/>
              </a:rPr>
              <a:t>The Opportunity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Report from internal review of special collections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Report from The Advisory Board Company (“Provosts Report on Academic Libraries”)</a:t>
            </a:r>
          </a:p>
          <a:p>
            <a:pPr eaLnBrk="1" hangingPunct="1"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Both indicate:  Special collections moving from the periphery to the </a:t>
            </a:r>
            <a:r>
              <a:rPr lang="en-US" sz="2800" dirty="0" err="1" smtClean="0">
                <a:solidFill>
                  <a:srgbClr val="000000"/>
                </a:solidFill>
              </a:rPr>
              <a:t>centre</a:t>
            </a:r>
            <a:r>
              <a:rPr lang="en-US" sz="2800" dirty="0" smtClean="0">
                <a:solidFill>
                  <a:srgbClr val="000000"/>
                </a:solidFill>
              </a:rPr>
              <a:t> of our service offerings</a:t>
            </a:r>
          </a:p>
          <a:p>
            <a:pPr eaLnBrk="1" hangingPunct="1"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Need to move from “just in case” to “just in time”</a:t>
            </a:r>
            <a:endParaRPr lang="en-US" sz="2800" dirty="0">
              <a:solidFill>
                <a:srgbClr val="000000"/>
              </a:solidFill>
            </a:endParaRPr>
          </a:p>
          <a:p>
            <a:pPr eaLnBrk="1" hangingPunct="1"/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828A8F"/>
              </a:buClr>
              <a:buSzPct val="90000"/>
            </a:pPr>
            <a:endParaRPr lang="en-US" sz="3200" b="1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2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>
                <a:solidFill>
                  <a:srgbClr val="800000"/>
                </a:solidFill>
                <a:cs typeface="Arial" charset="0"/>
              </a:rPr>
              <a:t>The Opportunity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  <a:p>
            <a:pPr eaLnBrk="1" hangingPunct="1"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eaLnBrk="1" hangingPunct="1"/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828A8F"/>
              </a:buClr>
              <a:buSzPct val="90000"/>
            </a:pPr>
            <a:endParaRPr lang="en-US" sz="3200" b="1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b="30234"/>
          <a:stretch/>
        </p:blipFill>
        <p:spPr>
          <a:xfrm>
            <a:off x="1042726" y="2220105"/>
            <a:ext cx="6550526" cy="3180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842" y="6296526"/>
            <a:ext cx="219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Advisory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90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707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>
                <a:solidFill>
                  <a:srgbClr val="800000"/>
                </a:solidFill>
                <a:cs typeface="Arial" charset="0"/>
              </a:rPr>
              <a:t>The Opportunity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  <a:p>
            <a:pPr marL="0" indent="0" eaLnBrk="1" hangingPunct="1"/>
            <a:r>
              <a:rPr lang="en-US" sz="2800" dirty="0" smtClean="0">
                <a:solidFill>
                  <a:srgbClr val="000000"/>
                </a:solidFill>
              </a:rPr>
              <a:t>Work with Gale and Adam Matthew to: </a:t>
            </a:r>
          </a:p>
          <a:p>
            <a:pPr eaLnBrk="1" hangingPunct="1"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Build digital content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Develop metadata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Expose our </a:t>
            </a:r>
            <a:r>
              <a:rPr lang="en-US" sz="2800" dirty="0" smtClean="0">
                <a:solidFill>
                  <a:srgbClr val="000000"/>
                </a:solidFill>
              </a:rPr>
              <a:t>collections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Preserve digitized materials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Gain access to new materials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Earn some revenue</a:t>
            </a: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eaLnBrk="1" hangingPunct="1"/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828A8F"/>
              </a:buClr>
              <a:buSzPct val="90000"/>
            </a:pPr>
            <a:endParaRPr lang="en-US" sz="3200" b="1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5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707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>
                <a:solidFill>
                  <a:srgbClr val="800000"/>
                </a:solidFill>
                <a:cs typeface="Arial" charset="0"/>
              </a:rPr>
              <a:t>The Opportunity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  <a:p>
            <a:pPr marL="0" indent="0" eaLnBrk="1" hangingPunct="1"/>
            <a:r>
              <a:rPr lang="en-US" sz="2800" dirty="0" smtClean="0">
                <a:solidFill>
                  <a:srgbClr val="000000"/>
                </a:solidFill>
              </a:rPr>
              <a:t>Gale</a:t>
            </a: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Emphasis on Holocaust and Resistance	</a:t>
            </a:r>
          </a:p>
          <a:p>
            <a:pPr marL="457200" lvl="1" indent="0" eaLnBrk="1" hangingPunct="1"/>
            <a:r>
              <a:rPr lang="en-US" sz="2800" dirty="0" smtClean="0">
                <a:solidFill>
                  <a:srgbClr val="000000"/>
                </a:solidFill>
              </a:rPr>
              <a:t>Letters sent to concentration camps</a:t>
            </a:r>
          </a:p>
          <a:p>
            <a:pPr marL="457200" lvl="1" indent="0" eaLnBrk="1" hangingPunct="1"/>
            <a:r>
              <a:rPr lang="en-US" sz="2800" dirty="0" smtClean="0">
                <a:solidFill>
                  <a:srgbClr val="000000"/>
                </a:solidFill>
              </a:rPr>
              <a:t>Correspondence from prisoners</a:t>
            </a:r>
          </a:p>
          <a:p>
            <a:pPr marL="457200" lvl="1" indent="0" eaLnBrk="1" hangingPunct="1"/>
            <a:r>
              <a:rPr lang="en-US" sz="2800" dirty="0" smtClean="0">
                <a:solidFill>
                  <a:srgbClr val="000000"/>
                </a:solidFill>
              </a:rPr>
              <a:t>Jewish underground resistance</a:t>
            </a:r>
          </a:p>
          <a:p>
            <a:pPr marL="457200" lvl="1" indent="0" eaLnBrk="1" hangingPunct="1"/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Focused only on McMaster materials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Allow free and open access to local Hamilton/Burlington schools</a:t>
            </a:r>
          </a:p>
          <a:p>
            <a:pPr eaLnBrk="1" hangingPunct="1"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eaLnBrk="1" hangingPunct="1"/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828A8F"/>
              </a:buClr>
              <a:buSzPct val="90000"/>
            </a:pPr>
            <a:endParaRPr lang="en-US" sz="3200" b="1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898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>
                <a:solidFill>
                  <a:srgbClr val="800000"/>
                </a:solidFill>
                <a:cs typeface="Arial" charset="0"/>
              </a:rPr>
              <a:t>The Opportunity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  <a:p>
            <a:pPr marL="0" indent="0" eaLnBrk="1" hangingPunct="1"/>
            <a:r>
              <a:rPr lang="en-US" sz="2800" dirty="0" smtClean="0">
                <a:solidFill>
                  <a:srgbClr val="000000"/>
                </a:solidFill>
              </a:rPr>
              <a:t>Adam Matthew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 eaLnBrk="1" hangingPunct="1"/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Emphasis on World War I, </a:t>
            </a:r>
            <a:r>
              <a:rPr lang="en-US" dirty="0"/>
              <a:t>Individual </a:t>
            </a:r>
            <a:r>
              <a:rPr lang="en-US" dirty="0" smtClean="0"/>
              <a:t>Experiences, Trench Literature and Images </a:t>
            </a:r>
            <a:r>
              <a:rPr lang="en-US" dirty="0"/>
              <a:t>of </a:t>
            </a:r>
            <a:r>
              <a:rPr lang="en-US" dirty="0" smtClean="0"/>
              <a:t>War</a:t>
            </a:r>
          </a:p>
          <a:p>
            <a:endParaRPr lang="en-US" dirty="0"/>
          </a:p>
          <a:p>
            <a:r>
              <a:rPr lang="en-US" b="1" dirty="0" smtClean="0"/>
              <a:t>International collaboration:  </a:t>
            </a:r>
          </a:p>
          <a:p>
            <a:r>
              <a:rPr lang="de-DE" dirty="0" smtClean="0"/>
              <a:t>Cambridge </a:t>
            </a:r>
            <a:r>
              <a:rPr lang="de-DE" dirty="0"/>
              <a:t>University Library </a:t>
            </a:r>
          </a:p>
          <a:p>
            <a:r>
              <a:rPr lang="de-DE" dirty="0"/>
              <a:t>Bibliothek für Zeitgeschichte in </a:t>
            </a:r>
            <a:r>
              <a:rPr lang="de-DE" dirty="0" err="1"/>
              <a:t>the</a:t>
            </a:r>
            <a:r>
              <a:rPr lang="de-DE" dirty="0"/>
              <a:t> Württembergische Landesbibliothek, Stuttgart </a:t>
            </a:r>
          </a:p>
          <a:p>
            <a:r>
              <a:rPr lang="de-DE" dirty="0"/>
              <a:t>National WWI Museum </a:t>
            </a:r>
            <a:r>
              <a:rPr lang="de-DE" dirty="0" err="1"/>
              <a:t>at</a:t>
            </a:r>
            <a:r>
              <a:rPr lang="de-DE" dirty="0"/>
              <a:t> Liberty Memorial, Kansas City </a:t>
            </a:r>
          </a:p>
          <a:p>
            <a:r>
              <a:rPr lang="de-DE" dirty="0"/>
              <a:t>Mills Memorial Library, McMaster University, Canada </a:t>
            </a:r>
          </a:p>
          <a:p>
            <a:r>
              <a:rPr lang="de-DE" dirty="0"/>
              <a:t>Alexander </a:t>
            </a:r>
            <a:r>
              <a:rPr lang="de-DE" dirty="0" err="1"/>
              <a:t>Turnbull</a:t>
            </a:r>
            <a:r>
              <a:rPr lang="de-DE" dirty="0"/>
              <a:t> Library, National Library </a:t>
            </a:r>
            <a:r>
              <a:rPr lang="de-DE" dirty="0" err="1"/>
              <a:t>of</a:t>
            </a:r>
            <a:r>
              <a:rPr lang="de-DE" dirty="0"/>
              <a:t> New </a:t>
            </a:r>
            <a:r>
              <a:rPr lang="de-DE" dirty="0" err="1"/>
              <a:t>Zealand</a:t>
            </a:r>
            <a:r>
              <a:rPr lang="de-DE" dirty="0"/>
              <a:t> </a:t>
            </a:r>
          </a:p>
          <a:p>
            <a:r>
              <a:rPr lang="de-DE" dirty="0" err="1"/>
              <a:t>Brotherton</a:t>
            </a:r>
            <a:r>
              <a:rPr lang="de-DE" dirty="0"/>
              <a:t> Library, University </a:t>
            </a:r>
            <a:r>
              <a:rPr lang="de-DE" dirty="0" err="1"/>
              <a:t>of</a:t>
            </a:r>
            <a:r>
              <a:rPr lang="de-DE" dirty="0"/>
              <a:t> Leeds</a:t>
            </a:r>
          </a:p>
          <a:p>
            <a:endParaRPr lang="en-US" sz="2800" dirty="0" smtClean="0"/>
          </a:p>
          <a:p>
            <a:endParaRPr lang="en-US" sz="2800" dirty="0"/>
          </a:p>
          <a:p>
            <a:pPr eaLnBrk="1" hangingPunct="1">
              <a:buFont typeface="Arial" charset="0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eaLnBrk="1" hangingPunct="1"/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828A8F"/>
              </a:buClr>
              <a:buSzPct val="90000"/>
            </a:pPr>
            <a:endParaRPr lang="en-US" sz="3200" b="1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7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750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 smtClean="0">
                <a:solidFill>
                  <a:srgbClr val="800000"/>
                </a:solidFill>
                <a:cs typeface="Arial" charset="0"/>
              </a:rPr>
              <a:t>The process 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 smtClean="0"/>
              <a:t>All digitization performed on-site</a:t>
            </a:r>
          </a:p>
          <a:p>
            <a:pPr eaLnBrk="1" hangingPunct="1">
              <a:buFont typeface="Arial" charset="0"/>
              <a:buChar char="•"/>
            </a:pPr>
            <a:endParaRPr lang="en-US" altLang="ja-JP" sz="2800" dirty="0" smtClean="0"/>
          </a:p>
          <a:p>
            <a:pPr marL="0" indent="0" eaLnBrk="1" hangingPunct="1"/>
            <a:r>
              <a:rPr lang="en-US" altLang="ja-JP" sz="2800" dirty="0" smtClean="0"/>
              <a:t>Publisher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 smtClean="0"/>
              <a:t>pays for digitization of all materials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 smtClean="0"/>
              <a:t>pays for development of all metadata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 smtClean="0"/>
              <a:t>develops access systems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 smtClean="0"/>
              <a:t>provides free access in perpetuity to McMaster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 smtClean="0"/>
              <a:t>deposits materials in Portico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 smtClean="0"/>
              <a:t>markets materials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 smtClean="0"/>
              <a:t>handles any copyright issue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 smtClean="0"/>
              <a:t>reports back to library periodically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 smtClean="0"/>
              <a:t>Pays 15% royalties</a:t>
            </a:r>
          </a:p>
          <a:p>
            <a:pPr eaLnBrk="1" hangingPunct="1"/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828A8F"/>
              </a:buClr>
              <a:buSzPct val="90000"/>
            </a:pPr>
            <a:endParaRPr lang="en-US" sz="3200" b="1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0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 smtClean="0">
                <a:solidFill>
                  <a:srgbClr val="800000"/>
                </a:solidFill>
                <a:cs typeface="Arial" charset="0"/>
              </a:rPr>
              <a:t>The process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 smtClean="0"/>
          </a:p>
          <a:p>
            <a:pPr eaLnBrk="1" hangingPunct="1">
              <a:buFont typeface="Arial" charset="0"/>
              <a:buChar char="•"/>
            </a:pPr>
            <a:endParaRPr lang="en-US" altLang="ja-JP" sz="2800" dirty="0" smtClean="0"/>
          </a:p>
          <a:p>
            <a:pPr marL="0" indent="0" eaLnBrk="1" hangingPunct="1"/>
            <a:r>
              <a:rPr lang="en-US" sz="2800" dirty="0" smtClean="0"/>
              <a:t>The library:</a:t>
            </a:r>
          </a:p>
          <a:p>
            <a:pPr eaLnBrk="1" hangingPunct="1">
              <a:buFont typeface="Arial" charset="0"/>
              <a:buChar char="•"/>
            </a:pPr>
            <a:endParaRPr lang="en-US" altLang="ja-JP" sz="2800" dirty="0" smtClean="0"/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 smtClean="0"/>
              <a:t>Selects materials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 smtClean="0"/>
              <a:t>Evaluates for issues related to conservation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 smtClean="0"/>
              <a:t>Provides space for digitization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 smtClean="0"/>
              <a:t>15</a:t>
            </a:r>
            <a:r>
              <a:rPr lang="en-US" altLang="ja-JP" sz="2800" dirty="0"/>
              <a:t>% royalty paid to us on net </a:t>
            </a:r>
            <a:r>
              <a:rPr lang="en-US" altLang="ja-JP" sz="2800" dirty="0" smtClean="0"/>
              <a:t>revenues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 smtClean="0"/>
              <a:t>Can provide 20% open access</a:t>
            </a:r>
            <a:endParaRPr lang="en-US" altLang="ja-JP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6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 smtClean="0">
                <a:solidFill>
                  <a:srgbClr val="800000"/>
                </a:solidFill>
                <a:cs typeface="Arial" charset="0"/>
              </a:rPr>
              <a:t>Examples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683" y="1749882"/>
            <a:ext cx="7847263" cy="446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03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2"/>
          <p:cNvSpPr txBox="1">
            <a:spLocks noChangeArrowheads="1"/>
          </p:cNvSpPr>
          <p:nvPr/>
        </p:nvSpPr>
        <p:spPr bwMode="auto">
          <a:xfrm>
            <a:off x="1334503" y="1674312"/>
            <a:ext cx="56880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“provides best practice research and practical advice to academic, business, and student affairs leaders” 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“teams of consultants and analysts dedicated to uncovering the best ideas from across higher education”</a:t>
            </a:r>
          </a:p>
          <a:p>
            <a:pPr eaLnBrk="1" hangingPunct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85800" y="4143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Education Advisory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92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 smtClean="0">
                <a:solidFill>
                  <a:srgbClr val="800000"/>
                </a:solidFill>
                <a:cs typeface="Arial" charset="0"/>
              </a:rPr>
              <a:t>Examples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106" y="1488038"/>
            <a:ext cx="8448842" cy="49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 smtClean="0">
                <a:solidFill>
                  <a:srgbClr val="800000"/>
                </a:solidFill>
                <a:cs typeface="Arial" charset="0"/>
              </a:rPr>
              <a:t>Examples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118" y="1697789"/>
            <a:ext cx="7874934" cy="442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6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 smtClean="0">
                <a:solidFill>
                  <a:srgbClr val="800000"/>
                </a:solidFill>
                <a:cs typeface="Arial" charset="0"/>
              </a:rPr>
              <a:t>Examples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480" y="1421435"/>
            <a:ext cx="8355263" cy="48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 smtClean="0">
                <a:solidFill>
                  <a:srgbClr val="800000"/>
                </a:solidFill>
                <a:cs typeface="Arial" charset="0"/>
              </a:rPr>
              <a:t>Examples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736" y="1321626"/>
            <a:ext cx="7927474" cy="49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65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 smtClean="0">
                <a:solidFill>
                  <a:srgbClr val="800000"/>
                </a:solidFill>
                <a:cs typeface="Arial" charset="0"/>
              </a:rPr>
              <a:t>Examples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305" y="1653230"/>
            <a:ext cx="7152105" cy="471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04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 smtClean="0">
                <a:solidFill>
                  <a:srgbClr val="800000"/>
                </a:solidFill>
                <a:cs typeface="Arial" charset="0"/>
              </a:rPr>
              <a:t>Examples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236" y="1517984"/>
            <a:ext cx="7205579" cy="521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8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>
                <a:solidFill>
                  <a:srgbClr val="800000"/>
                </a:solidFill>
                <a:cs typeface="Arial" charset="0"/>
              </a:rPr>
              <a:t>Next Steps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6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8421" y="2339474"/>
            <a:ext cx="72456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signed agreement with Gale on Canadian pamphlets and communist papers.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Working on new agreement with Adam Matthew on 18</a:t>
            </a:r>
            <a:r>
              <a:rPr lang="en-US" baseline="30000" dirty="0" smtClean="0"/>
              <a:t>th</a:t>
            </a:r>
            <a:r>
              <a:rPr lang="en-US" dirty="0" smtClean="0"/>
              <a:t> Century journal collection.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43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5400" dirty="0">
                <a:solidFill>
                  <a:srgbClr val="800000"/>
                </a:solidFill>
                <a:cs typeface="Arial" charset="0"/>
              </a:rPr>
              <a:t>Next </a:t>
            </a:r>
            <a:r>
              <a:rPr lang="en-US" sz="5400" dirty="0" smtClean="0">
                <a:solidFill>
                  <a:srgbClr val="800000"/>
                </a:solidFill>
                <a:cs typeface="Arial" charset="0"/>
              </a:rPr>
              <a:t>Steps @ WUSTL</a:t>
            </a:r>
            <a:endParaRPr lang="en-US" sz="1200" dirty="0">
              <a:solidFill>
                <a:srgbClr val="800000"/>
              </a:solidFill>
              <a:cs typeface="Arial" charset="0"/>
            </a:endParaRPr>
          </a:p>
          <a:p>
            <a:pPr eaLnBrk="1" hangingPunct="1"/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6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8421" y="2339474"/>
            <a:ext cx="7245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Working with Adam Matthew on 20</a:t>
            </a:r>
            <a:r>
              <a:rPr lang="en-US" baseline="30000" dirty="0" smtClean="0"/>
              <a:t>th</a:t>
            </a:r>
            <a:r>
              <a:rPr lang="en-US" dirty="0" smtClean="0"/>
              <a:t> Century Civil Rights Collections</a:t>
            </a:r>
          </a:p>
          <a:p>
            <a:endParaRPr lang="en-US" dirty="0"/>
          </a:p>
          <a:p>
            <a:r>
              <a:rPr lang="en-US" dirty="0" smtClean="0"/>
              <a:t>Possible collaboration with the Mercantile Library in STL</a:t>
            </a:r>
          </a:p>
          <a:p>
            <a:endParaRPr lang="en-US" dirty="0"/>
          </a:p>
          <a:p>
            <a:r>
              <a:rPr lang="en-US" dirty="0" smtClean="0"/>
              <a:t>Possible collaboration with Backstage for digitization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0015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951415" y="2263104"/>
            <a:ext cx="735037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“support provosts and the institutional leadership team on issues central to the academic and research mission”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“Areas of expertise include improving student access, retention and outcomes as well as strategies for maintaining research and teaching excellence in the current funding environment”</a:t>
            </a:r>
          </a:p>
        </p:txBody>
      </p:sp>
      <p:pic>
        <p:nvPicPr>
          <p:cNvPr id="5" name="Picture 1" descr="eab report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6390" y="181811"/>
            <a:ext cx="5465913" cy="195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13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252872" y="3265069"/>
            <a:ext cx="6985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 smtClean="0"/>
              <a:t>“Redefining </a:t>
            </a:r>
            <a:r>
              <a:rPr lang="en-US" i="1" dirty="0"/>
              <a:t>the Academic Library:  Managing the Migration to Digital Information </a:t>
            </a:r>
            <a:r>
              <a:rPr lang="en-US" i="1" dirty="0" smtClean="0"/>
              <a:t>Services”</a:t>
            </a:r>
            <a:endParaRPr lang="en-US" i="1" dirty="0"/>
          </a:p>
        </p:txBody>
      </p:sp>
      <p:pic>
        <p:nvPicPr>
          <p:cNvPr id="4" name="Picture 1" descr="eab report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6390" y="181811"/>
            <a:ext cx="5465913" cy="195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12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Perfect Storm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3097463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Technological shifts</a:t>
            </a:r>
          </a:p>
          <a:p>
            <a:pPr>
              <a:defRPr/>
            </a:pPr>
            <a:r>
              <a:rPr lang="en-US" sz="2800" dirty="0" smtClean="0"/>
              <a:t>Changing user expectations</a:t>
            </a:r>
          </a:p>
          <a:p>
            <a:pPr>
              <a:defRPr/>
            </a:pPr>
            <a:r>
              <a:rPr lang="en-US" sz="2800" dirty="0" smtClean="0"/>
              <a:t>Budgetary Constraints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“Adapt or risk obsolescence”</a:t>
            </a:r>
            <a:endParaRPr lang="en-US" dirty="0"/>
          </a:p>
        </p:txBody>
      </p:sp>
      <p:pic>
        <p:nvPicPr>
          <p:cNvPr id="49155" name="Picture 3" descr="perfect stor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066611"/>
            <a:ext cx="467518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50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366" y="1579670"/>
            <a:ext cx="7526421" cy="339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 smtClean="0"/>
              <a:t>In </a:t>
            </a:r>
            <a:r>
              <a:rPr lang="en-US" sz="2800" baseline="30000" dirty="0"/>
              <a:t>an era </a:t>
            </a:r>
            <a:r>
              <a:rPr lang="en-US" sz="2800" baseline="30000" dirty="0">
                <a:solidFill>
                  <a:srgbClr val="FF0000"/>
                </a:solidFill>
              </a:rPr>
              <a:t>when large collections of monographs and journals no longer signify distinction among academic libraries</a:t>
            </a:r>
            <a:r>
              <a:rPr lang="en-US" sz="2800" baseline="30000" dirty="0"/>
              <a:t>, special collections have become an oft-cited </a:t>
            </a:r>
            <a:r>
              <a:rPr lang="en-US" sz="2800" baseline="30000" dirty="0">
                <a:solidFill>
                  <a:srgbClr val="FF0000"/>
                </a:solidFill>
              </a:rPr>
              <a:t>source of prestige</a:t>
            </a:r>
            <a:r>
              <a:rPr lang="en-US" sz="2800" baseline="30000" dirty="0"/>
              <a:t>. </a:t>
            </a:r>
            <a:endParaRPr lang="en-US" sz="2800" baseline="30000" dirty="0" smtClean="0"/>
          </a:p>
          <a:p>
            <a:r>
              <a:rPr lang="en-US" sz="2800" baseline="30000" dirty="0" smtClean="0"/>
              <a:t>However</a:t>
            </a:r>
            <a:r>
              <a:rPr lang="en-US" sz="2800" baseline="30000" dirty="0"/>
              <a:t>, libraries </a:t>
            </a:r>
            <a:r>
              <a:rPr lang="en-US" sz="2800" baseline="30000" dirty="0" smtClean="0">
                <a:solidFill>
                  <a:srgbClr val="FF0000"/>
                </a:solidFill>
              </a:rPr>
              <a:t>struggle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aseline="30000" dirty="0" smtClean="0">
                <a:solidFill>
                  <a:srgbClr val="FF0000"/>
                </a:solidFill>
              </a:rPr>
              <a:t>to </a:t>
            </a:r>
            <a:r>
              <a:rPr lang="en-US" sz="2800" baseline="30000" dirty="0">
                <a:solidFill>
                  <a:srgbClr val="FF0000"/>
                </a:solidFill>
              </a:rPr>
              <a:t>derive maximal value </a:t>
            </a:r>
            <a:r>
              <a:rPr lang="en-US" sz="2800" baseline="30000" dirty="0"/>
              <a:t>from these archives and </a:t>
            </a:r>
            <a:r>
              <a:rPr lang="en-US" sz="2800" baseline="30000" dirty="0">
                <a:solidFill>
                  <a:srgbClr val="FF0000"/>
                </a:solidFill>
              </a:rPr>
              <a:t>may not be able to afford to digitize, promote, and disseminate their contents</a:t>
            </a:r>
            <a:r>
              <a:rPr lang="en-US" sz="2800" baseline="30000" dirty="0"/>
              <a:t>. </a:t>
            </a:r>
            <a:endParaRPr lang="en-US" sz="2800" baseline="30000" dirty="0" smtClean="0"/>
          </a:p>
          <a:p>
            <a:endParaRPr lang="en-US" sz="2800" baseline="30000" dirty="0"/>
          </a:p>
          <a:p>
            <a:r>
              <a:rPr lang="en-US" sz="2800" baseline="30000" dirty="0" smtClean="0"/>
              <a:t>Partnerships </a:t>
            </a:r>
            <a:r>
              <a:rPr lang="en-US" sz="2800" baseline="30000" dirty="0"/>
              <a:t>with publishers and other organizations can transfer much of that responsibility to those with the appropriate resources, while granting libraries the </a:t>
            </a:r>
            <a:r>
              <a:rPr lang="en-US" sz="2800" baseline="30000" dirty="0">
                <a:solidFill>
                  <a:srgbClr val="FF0000"/>
                </a:solidFill>
              </a:rPr>
              <a:t>chance to build their “brand” and expand the reach of their collections through digitization and distribution.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636" y="494632"/>
            <a:ext cx="7432844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/>
              <a:t>Top Lessons Learned:</a:t>
            </a:r>
          </a:p>
          <a:p>
            <a:r>
              <a:rPr lang="en-US" sz="3200" baseline="30000" dirty="0" smtClean="0"/>
              <a:t>Publisher </a:t>
            </a:r>
            <a:r>
              <a:rPr lang="en-US" sz="3200" baseline="30000" dirty="0"/>
              <a:t>Partnerships Bring New Life to Special Collections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88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4400" dirty="0" smtClean="0">
                <a:solidFill>
                  <a:srgbClr val="800000"/>
                </a:solidFill>
                <a:cs typeface="Arial" charset="0"/>
              </a:rPr>
              <a:t>Archives and Special Collections</a:t>
            </a:r>
            <a:endParaRPr lang="en-US" sz="4400" dirty="0">
              <a:solidFill>
                <a:srgbClr val="800000"/>
              </a:solidFill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495300" y="1577975"/>
            <a:ext cx="41036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2000" dirty="0" smtClean="0"/>
              <a:t>William Ready Division of Archives and Research Collections</a:t>
            </a:r>
          </a:p>
          <a:p>
            <a:pPr marL="0" indent="0" eaLnBrk="1" hangingPunct="1"/>
            <a:endParaRPr lang="en-US" sz="2000" dirty="0" smtClean="0"/>
          </a:p>
          <a:p>
            <a:pPr eaLnBrk="1" hangingPunct="1">
              <a:buFont typeface="Wingdings" charset="0"/>
              <a:buChar char="§"/>
            </a:pPr>
            <a:r>
              <a:rPr lang="en-US" sz="2000" dirty="0" smtClean="0"/>
              <a:t>35,000 pre-1800 books and journals 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000" dirty="0" smtClean="0"/>
              <a:t>Literature and music 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000" dirty="0" smtClean="0"/>
              <a:t>Canadian social history and politics, 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000" dirty="0" smtClean="0"/>
              <a:t>Canadian publishing,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000" dirty="0" smtClean="0"/>
              <a:t>Philosophy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000" dirty="0" err="1" smtClean="0"/>
              <a:t>Labour</a:t>
            </a:r>
            <a:endParaRPr lang="en-US" sz="2000" dirty="0"/>
          </a:p>
          <a:p>
            <a:pPr eaLnBrk="1" hangingPunct="1">
              <a:buFont typeface="Wingdings" charset="0"/>
              <a:buChar char="§"/>
            </a:pPr>
            <a:r>
              <a:rPr lang="en-US" sz="2000" dirty="0" smtClean="0"/>
              <a:t>Popular culture, 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000" dirty="0" smtClean="0"/>
              <a:t>Peace and war</a:t>
            </a:r>
          </a:p>
          <a:p>
            <a:pPr eaLnBrk="1" hangingPunct="1">
              <a:buFont typeface="Wingdings" charset="0"/>
              <a:buChar char="§"/>
            </a:pPr>
            <a:endParaRPr lang="en-US" sz="2000" dirty="0" smtClean="0"/>
          </a:p>
          <a:p>
            <a:pPr eaLnBrk="1" hangingPunct="1">
              <a:buFont typeface="Wingdings" charset="0"/>
              <a:buChar char="§"/>
            </a:pPr>
            <a:endParaRPr lang="en-US" sz="2000" dirty="0"/>
          </a:p>
          <a:p>
            <a:pPr eaLnBrk="1" hangingPunct="1"/>
            <a:endParaRPr lang="en-US" sz="2000" dirty="0"/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0838" y="1668463"/>
            <a:ext cx="3000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94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4400" dirty="0" smtClean="0">
                <a:solidFill>
                  <a:srgbClr val="800000"/>
                </a:solidFill>
                <a:cs typeface="Arial" charset="0"/>
              </a:rPr>
              <a:t>Archives and Special Collections</a:t>
            </a:r>
            <a:endParaRPr lang="en-US" sz="4400" dirty="0">
              <a:solidFill>
                <a:srgbClr val="800000"/>
              </a:solidFill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495300" y="1577975"/>
            <a:ext cx="375585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2000" dirty="0" smtClean="0"/>
              <a:t>Home to the academic study of Bertrand Russell (philosopher, mathematician, activist)</a:t>
            </a:r>
          </a:p>
          <a:p>
            <a:pPr eaLnBrk="1" hangingPunct="1">
              <a:buFont typeface="Wingdings" charset="0"/>
              <a:buChar char="§"/>
            </a:pPr>
            <a:endParaRPr lang="en-US" sz="2000" dirty="0" smtClean="0"/>
          </a:p>
          <a:p>
            <a:pPr eaLnBrk="1" hangingPunct="1">
              <a:buFont typeface="Wingdings" charset="0"/>
              <a:buChar char="§"/>
            </a:pPr>
            <a:r>
              <a:rPr lang="en-US" sz="2000" dirty="0" smtClean="0"/>
              <a:t>Russell Archives</a:t>
            </a:r>
          </a:p>
          <a:p>
            <a:pPr eaLnBrk="1" hangingPunct="1">
              <a:buFont typeface="Wingdings" charset="0"/>
              <a:buChar char="§"/>
            </a:pPr>
            <a:endParaRPr lang="en-US" sz="2000" dirty="0"/>
          </a:p>
          <a:p>
            <a:pPr eaLnBrk="1" hangingPunct="1">
              <a:buFont typeface="Wingdings" charset="0"/>
              <a:buChar char="§"/>
            </a:pPr>
            <a:r>
              <a:rPr lang="en-US" sz="2000" dirty="0" smtClean="0"/>
              <a:t>Russell Research Centre</a:t>
            </a:r>
          </a:p>
          <a:p>
            <a:pPr eaLnBrk="1" hangingPunct="1">
              <a:buFont typeface="Wingdings" charset="0"/>
              <a:buChar char="§"/>
            </a:pPr>
            <a:endParaRPr lang="en-US" sz="2000" dirty="0"/>
          </a:p>
          <a:p>
            <a:pPr eaLnBrk="1" hangingPunct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4053" y="1831464"/>
            <a:ext cx="3275263" cy="32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3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"/>
          <p:cNvSpPr txBox="1">
            <a:spLocks noChangeArrowheads="1"/>
          </p:cNvSpPr>
          <p:nvPr/>
        </p:nvSpPr>
        <p:spPr bwMode="auto">
          <a:xfrm>
            <a:off x="292100" y="209550"/>
            <a:ext cx="85455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28A8F"/>
              </a:buClr>
              <a:buSzPct val="90000"/>
            </a:pPr>
            <a:r>
              <a:rPr lang="en-US" sz="4400" dirty="0" smtClean="0">
                <a:solidFill>
                  <a:srgbClr val="800000"/>
                </a:solidFill>
                <a:cs typeface="Arial" charset="0"/>
              </a:rPr>
              <a:t>Archives and Special Collections</a:t>
            </a:r>
            <a:endParaRPr lang="en-US" sz="4400" dirty="0">
              <a:solidFill>
                <a:srgbClr val="800000"/>
              </a:solidFill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54563" y="904875"/>
            <a:ext cx="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Line 21"/>
          <p:cNvSpPr>
            <a:spLocks noChangeShapeType="1"/>
          </p:cNvSpPr>
          <p:nvPr/>
        </p:nvSpPr>
        <p:spPr bwMode="auto">
          <a:xfrm flipV="1">
            <a:off x="442913" y="1160463"/>
            <a:ext cx="6305550" cy="17462"/>
          </a:xfrm>
          <a:prstGeom prst="line">
            <a:avLst/>
          </a:prstGeom>
          <a:noFill/>
          <a:ln w="47625" cmpd="thinThick">
            <a:solidFill>
              <a:srgbClr val="8E97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495300" y="1577975"/>
            <a:ext cx="410368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2000" dirty="0" smtClean="0"/>
              <a:t>Recent additions</a:t>
            </a:r>
          </a:p>
          <a:p>
            <a:pPr eaLnBrk="1" hangingPunct="1">
              <a:buFont typeface="Wingdings" charset="0"/>
              <a:buChar char="§"/>
            </a:pPr>
            <a:endParaRPr lang="en-US" sz="2000" dirty="0"/>
          </a:p>
          <a:p>
            <a:pPr eaLnBrk="1" hangingPunct="1">
              <a:buFont typeface="Wingdings" charset="0"/>
              <a:buChar char="§"/>
            </a:pPr>
            <a:r>
              <a:rPr lang="en-US" sz="2000" dirty="0" smtClean="0"/>
              <a:t>Holocaust and Resistance</a:t>
            </a:r>
          </a:p>
          <a:p>
            <a:pPr eaLnBrk="1" hangingPunct="1">
              <a:buFont typeface="Wingdings" charset="0"/>
              <a:buChar char="§"/>
            </a:pPr>
            <a:endParaRPr lang="en-US" sz="2000" dirty="0"/>
          </a:p>
          <a:p>
            <a:pPr eaLnBrk="1" hangingPunct="1">
              <a:buFont typeface="Wingdings" charset="0"/>
              <a:buChar char="§"/>
            </a:pPr>
            <a:r>
              <a:rPr lang="en-US" sz="2000" dirty="0" smtClean="0"/>
              <a:t>Miss Lou (Jamaican singer, song-writer, activist)</a:t>
            </a:r>
          </a:p>
          <a:p>
            <a:pPr eaLnBrk="1" hangingPunct="1">
              <a:buFont typeface="Wingdings" charset="0"/>
              <a:buChar char="§"/>
            </a:pPr>
            <a:endParaRPr lang="en-US" sz="2000" dirty="0" smtClean="0"/>
          </a:p>
          <a:p>
            <a:pPr eaLnBrk="1" hangingPunct="1">
              <a:buFont typeface="Wingdings" charset="0"/>
              <a:buChar char="§"/>
            </a:pPr>
            <a:r>
              <a:rPr lang="en-US" sz="2000" dirty="0" smtClean="0"/>
              <a:t>Pirate Group (Canadian Advertising)</a:t>
            </a:r>
            <a:endParaRPr lang="en-US" sz="2000" dirty="0"/>
          </a:p>
          <a:p>
            <a:pPr eaLnBrk="1" hangingPunct="1">
              <a:buFont typeface="Wingdings" charset="0"/>
              <a:buChar char="§"/>
            </a:pPr>
            <a:endParaRPr lang="en-US" sz="2000" dirty="0"/>
          </a:p>
          <a:p>
            <a:pPr eaLnBrk="1" hangingPunct="1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7432" y="1415716"/>
            <a:ext cx="19177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803357"/>
            <a:ext cx="1872220" cy="1594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6841" y="4560802"/>
            <a:ext cx="2152315" cy="10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8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54C58"/>
      </a:dk1>
      <a:lt1>
        <a:srgbClr val="A0B3BC"/>
      </a:lt1>
      <a:dk2>
        <a:srgbClr val="354C58"/>
      </a:dk2>
      <a:lt2>
        <a:srgbClr val="A0B3BC"/>
      </a:lt2>
      <a:accent1>
        <a:srgbClr val="354C5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AFC36E2E267F44BF304C4810B4F27E" ma:contentTypeVersion="0" ma:contentTypeDescription="Create a new document." ma:contentTypeScope="" ma:versionID="99362850114e1217ef67196bb4c8027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F16C192-60D9-4FF1-AEFA-EE6CA3ADD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E9E6A15-3A21-448F-8CAD-1C3A6EC6EF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BD9F45-8AE4-4029-A430-0A74D2B85F4B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1092E1F-7F34-4E00-A0FA-7B8D73E578A9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1127</TotalTime>
  <Words>689</Words>
  <Application>Microsoft Office PowerPoint</Application>
  <PresentationFormat>On-screen Show (4:3)</PresentationFormat>
  <Paragraphs>183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Education Advisory Board</vt:lpstr>
      <vt:lpstr>Slide 3</vt:lpstr>
      <vt:lpstr>Slide 4</vt:lpstr>
      <vt:lpstr>Perfect Storm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Washington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MOBIUS Presentation</dc:title>
  <dc:creator>sshowers</dc:creator>
  <cp:lastModifiedBy>mlyip</cp:lastModifiedBy>
  <cp:revision>216</cp:revision>
  <dcterms:created xsi:type="dcterms:W3CDTF">2009-04-27T15:16:03Z</dcterms:created>
  <dcterms:modified xsi:type="dcterms:W3CDTF">2012-11-07T14:45:40Z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0x0101007FAFC36E2E267F44BF304C4810B4F27E</vt:lpwstr>
  </property>
</Properties>
</file>